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57"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3/28/21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3/28/21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Downloads/SEATA%20%20VCSMM%20NATA%20BOD%20Update%203-21.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grant.h.davis@gmail.com" TargetMode="External"/><Relationship Id="rId3" Type="http://schemas.openxmlformats.org/officeDocument/2006/relationships/hyperlink" Target="mailto:tatsleadership@gmail.com" TargetMode="External"/><Relationship Id="rId7" Type="http://schemas.openxmlformats.org/officeDocument/2006/relationships/hyperlink" Target="mailto:tats.communications@gmail.com"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ailto:therese.sparn7@gmail.com" TargetMode="External"/><Relationship Id="rId5" Type="http://schemas.openxmlformats.org/officeDocument/2006/relationships/hyperlink" Target="mailto:mvanbruggen@cn.edu" TargetMode="External"/><Relationship Id="rId10" Type="http://schemas.openxmlformats.org/officeDocument/2006/relationships/hyperlink" Target="mailto:tavery@campbillclinic.com" TargetMode="External"/><Relationship Id="rId4" Type="http://schemas.openxmlformats.org/officeDocument/2006/relationships/hyperlink" Target="mailto:peggybrattatc@gmail.com" TargetMode="External"/><Relationship Id="rId9" Type="http://schemas.openxmlformats.org/officeDocument/2006/relationships/hyperlink" Target="mailto:rohlingb@rcschool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CE8A6-3ABB-4008-8B95-D85B8194587A}"/>
              </a:ext>
            </a:extLst>
          </p:cNvPr>
          <p:cNvSpPr>
            <a:spLocks noGrp="1"/>
          </p:cNvSpPr>
          <p:nvPr>
            <p:ph type="ctrTitle"/>
          </p:nvPr>
        </p:nvSpPr>
        <p:spPr/>
        <p:txBody>
          <a:bodyPr>
            <a:normAutofit/>
          </a:bodyPr>
          <a:lstStyle/>
          <a:p>
            <a:r>
              <a:rPr lang="en-US" sz="3200" dirty="0"/>
              <a:t>30</a:t>
            </a:r>
            <a:r>
              <a:rPr lang="en-US" sz="3200" baseline="30000" dirty="0"/>
              <a:t>th</a:t>
            </a:r>
            <a:r>
              <a:rPr lang="en-US" sz="3200" dirty="0"/>
              <a:t> Annual Meeting and Symposium</a:t>
            </a:r>
          </a:p>
        </p:txBody>
      </p:sp>
      <p:sp>
        <p:nvSpPr>
          <p:cNvPr id="3" name="Subtitle 2">
            <a:extLst>
              <a:ext uri="{FF2B5EF4-FFF2-40B4-BE49-F238E27FC236}">
                <a16:creationId xmlns:a16="http://schemas.microsoft.com/office/drawing/2014/main" id="{D981A8DE-CC91-4F75-9C8C-60EA181D24EE}"/>
              </a:ext>
            </a:extLst>
          </p:cNvPr>
          <p:cNvSpPr>
            <a:spLocks noGrp="1"/>
          </p:cNvSpPr>
          <p:nvPr>
            <p:ph type="subTitle" idx="1"/>
          </p:nvPr>
        </p:nvSpPr>
        <p:spPr>
          <a:xfrm>
            <a:off x="2417780" y="3531204"/>
            <a:ext cx="8637072" cy="1453172"/>
          </a:xfrm>
        </p:spPr>
        <p:txBody>
          <a:bodyPr>
            <a:normAutofit fontScale="85000" lnSpcReduction="10000"/>
          </a:bodyPr>
          <a:lstStyle/>
          <a:p>
            <a:r>
              <a:rPr lang="en-US" dirty="0"/>
              <a:t>Welcome!  Thank you for your attendance to this meeting.  While we would much rather be meeting in person, We appreciate you being present virtually.  Special thanks to our Professional Education Committee led by Helen Binkley and Marnie Vanden Noven for putting together a solid Educational program.  Also a huge thank you to Jillian Keeler, TATS Secretary for making the virtual platform work.</a:t>
            </a:r>
          </a:p>
        </p:txBody>
      </p:sp>
      <p:pic>
        <p:nvPicPr>
          <p:cNvPr id="4" name="Picture 3">
            <a:extLst>
              <a:ext uri="{FF2B5EF4-FFF2-40B4-BE49-F238E27FC236}">
                <a16:creationId xmlns:a16="http://schemas.microsoft.com/office/drawing/2014/main" id="{23417E67-5F37-4B9A-9FB4-698ADA305D7B}"/>
              </a:ext>
            </a:extLst>
          </p:cNvPr>
          <p:cNvPicPr>
            <a:picLocks noChangeAspect="1"/>
          </p:cNvPicPr>
          <p:nvPr/>
        </p:nvPicPr>
        <p:blipFill>
          <a:blip r:embed="rId2"/>
          <a:stretch>
            <a:fillRect/>
          </a:stretch>
        </p:blipFill>
        <p:spPr>
          <a:xfrm>
            <a:off x="2284924" y="-424388"/>
            <a:ext cx="8257310" cy="3373701"/>
          </a:xfrm>
          <a:prstGeom prst="rect">
            <a:avLst/>
          </a:prstGeom>
        </p:spPr>
      </p:pic>
    </p:spTree>
    <p:extLst>
      <p:ext uri="{BB962C8B-B14F-4D97-AF65-F5344CB8AC3E}">
        <p14:creationId xmlns:p14="http://schemas.microsoft.com/office/powerpoint/2010/main" val="3818380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CCD2B-4B57-41E3-AF3C-F8CE7734B84F}"/>
              </a:ext>
            </a:extLst>
          </p:cNvPr>
          <p:cNvSpPr>
            <a:spLocks noGrp="1"/>
          </p:cNvSpPr>
          <p:nvPr>
            <p:ph type="title"/>
          </p:nvPr>
        </p:nvSpPr>
        <p:spPr/>
        <p:txBody>
          <a:bodyPr>
            <a:normAutofit/>
          </a:bodyPr>
          <a:lstStyle/>
          <a:p>
            <a:br>
              <a:rPr lang="en-US" sz="3200" dirty="0"/>
            </a:br>
            <a:endParaRPr lang="en-US" dirty="0"/>
          </a:p>
        </p:txBody>
      </p:sp>
      <p:sp>
        <p:nvSpPr>
          <p:cNvPr id="3" name="Content Placeholder 2">
            <a:extLst>
              <a:ext uri="{FF2B5EF4-FFF2-40B4-BE49-F238E27FC236}">
                <a16:creationId xmlns:a16="http://schemas.microsoft.com/office/drawing/2014/main" id="{DE169174-5AB5-43D8-A6DC-1A8EB70F5449}"/>
              </a:ext>
            </a:extLst>
          </p:cNvPr>
          <p:cNvSpPr>
            <a:spLocks noGrp="1"/>
          </p:cNvSpPr>
          <p:nvPr>
            <p:ph idx="1"/>
          </p:nvPr>
        </p:nvSpPr>
        <p:spPr/>
        <p:txBody>
          <a:bodyPr>
            <a:normAutofit/>
          </a:bodyPr>
          <a:lstStyle/>
          <a:p>
            <a:r>
              <a:rPr lang="en-US" dirty="0"/>
              <a:t>Minutes from the previous years’ Executive Board Meetings are available on request</a:t>
            </a:r>
          </a:p>
          <a:p>
            <a:pPr lvl="1"/>
            <a:r>
              <a:rPr lang="en-US" dirty="0"/>
              <a:t>By the end of 2021, Minutes will be available on the website</a:t>
            </a:r>
          </a:p>
          <a:p>
            <a:r>
              <a:rPr lang="en-US" dirty="0"/>
              <a:t>Foundation Report: Mike VanBruggen</a:t>
            </a:r>
          </a:p>
          <a:p>
            <a:r>
              <a:rPr lang="en-US" dirty="0"/>
              <a:t>District Director’s Report:  Marisa Brunett</a:t>
            </a:r>
          </a:p>
          <a:p>
            <a:pPr lvl="1"/>
            <a:r>
              <a:rPr lang="en-US" dirty="0">
                <a:hlinkClick r:id="rId2" action="ppaction://hlinkfile"/>
              </a:rPr>
              <a:t>..\..\Downloads\SEATA  VCSMM NATA BOD Update 3-21.pdf</a:t>
            </a:r>
            <a:endParaRPr lang="en-US" dirty="0"/>
          </a:p>
          <a:p>
            <a:pPr lvl="1"/>
            <a:r>
              <a:rPr lang="en-US" dirty="0"/>
              <a:t>If any questions please contact Marisa Brunett at director@seata.org</a:t>
            </a:r>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C20B32BB-0460-49A5-AD7C-6DD6ED77FA19}"/>
              </a:ext>
            </a:extLst>
          </p:cNvPr>
          <p:cNvPicPr>
            <a:picLocks noChangeAspect="1"/>
          </p:cNvPicPr>
          <p:nvPr/>
        </p:nvPicPr>
        <p:blipFill>
          <a:blip r:embed="rId3"/>
          <a:stretch>
            <a:fillRect/>
          </a:stretch>
        </p:blipFill>
        <p:spPr>
          <a:xfrm>
            <a:off x="2124561" y="-452097"/>
            <a:ext cx="8257310" cy="2684309"/>
          </a:xfrm>
          <a:prstGeom prst="rect">
            <a:avLst/>
          </a:prstGeom>
        </p:spPr>
      </p:pic>
    </p:spTree>
    <p:extLst>
      <p:ext uri="{BB962C8B-B14F-4D97-AF65-F5344CB8AC3E}">
        <p14:creationId xmlns:p14="http://schemas.microsoft.com/office/powerpoint/2010/main" val="27674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CCD2B-4B57-41E3-AF3C-F8CE7734B84F}"/>
              </a:ext>
            </a:extLst>
          </p:cNvPr>
          <p:cNvSpPr>
            <a:spLocks noGrp="1"/>
          </p:cNvSpPr>
          <p:nvPr>
            <p:ph type="title"/>
          </p:nvPr>
        </p:nvSpPr>
        <p:spPr/>
        <p:txBody>
          <a:bodyPr>
            <a:normAutofit/>
          </a:bodyPr>
          <a:lstStyle/>
          <a:p>
            <a:br>
              <a:rPr lang="en-US" sz="3200" dirty="0"/>
            </a:br>
            <a:endParaRPr lang="en-US" dirty="0"/>
          </a:p>
        </p:txBody>
      </p:sp>
      <p:sp>
        <p:nvSpPr>
          <p:cNvPr id="3" name="Content Placeholder 2">
            <a:extLst>
              <a:ext uri="{FF2B5EF4-FFF2-40B4-BE49-F238E27FC236}">
                <a16:creationId xmlns:a16="http://schemas.microsoft.com/office/drawing/2014/main" id="{DE169174-5AB5-43D8-A6DC-1A8EB70F5449}"/>
              </a:ext>
            </a:extLst>
          </p:cNvPr>
          <p:cNvSpPr>
            <a:spLocks noGrp="1"/>
          </p:cNvSpPr>
          <p:nvPr>
            <p:ph idx="1"/>
          </p:nvPr>
        </p:nvSpPr>
        <p:spPr/>
        <p:txBody>
          <a:bodyPr>
            <a:normAutofit fontScale="85000" lnSpcReduction="20000"/>
          </a:bodyPr>
          <a:lstStyle/>
          <a:p>
            <a:pPr marL="457200" lvl="1">
              <a:spcBef>
                <a:spcPts val="0"/>
              </a:spcBef>
            </a:pPr>
            <a:r>
              <a:rPr lang="en-US" sz="1600" dirty="0">
                <a:effectLst/>
                <a:latin typeface="Lucida Calligraphy" panose="03010101010101010101" pitchFamily="66" charset="0"/>
                <a:ea typeface="Times New Roman" panose="02020603050405020304" pitchFamily="18" charset="0"/>
              </a:rPr>
              <a:t>Treasurer’s Report</a:t>
            </a:r>
          </a:p>
          <a:p>
            <a:pPr marL="457200" lvl="1">
              <a:spcBef>
                <a:spcPts val="0"/>
              </a:spcBef>
            </a:pPr>
            <a:r>
              <a:rPr lang="en-US" sz="1600" dirty="0">
                <a:effectLst/>
                <a:latin typeface="Lucida Calligraphy" panose="03010101010101010101" pitchFamily="66" charset="0"/>
                <a:ea typeface="Times New Roman" panose="02020603050405020304" pitchFamily="18" charset="0"/>
              </a:rPr>
              <a:t>2020 TATS Financial Report</a:t>
            </a:r>
            <a:endParaRPr lang="en-US" sz="16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Arial Black" panose="020B0A04020102020204" pitchFamily="34" charset="0"/>
                <a:ea typeface="Times New Roman" panose="02020603050405020304" pitchFamily="18" charset="0"/>
              </a:rPr>
              <a:t>Beginning Balance						$178,213.96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Assets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SEATA/NATA 			     16,889.00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2020 Annual Meeting			     17,183.17</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North Carolina Challenge		          200.00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Interest						30.01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r>
              <a:rPr lang="en-US" sz="1800" dirty="0">
                <a:effectLst/>
                <a:latin typeface="Times New Roman" panose="02020603050405020304" pitchFamily="18" charset="0"/>
                <a:ea typeface="Times New Roman" panose="02020603050405020304" pitchFamily="18" charset="0"/>
              </a:rPr>
              <a:t>		</a:t>
            </a:r>
            <a:r>
              <a:rPr lang="en-US" sz="1800" dirty="0">
                <a:effectLst/>
                <a:latin typeface="Arial Black" panose="020B0A04020102020204" pitchFamily="34" charset="0"/>
                <a:ea typeface="Times New Roman" panose="02020603050405020304" pitchFamily="18" charset="0"/>
                <a:cs typeface="Times New Roman" panose="02020603050405020304" pitchFamily="18" charset="0"/>
              </a:rPr>
              <a:t>TOTALS						 $34,302.18</a:t>
            </a:r>
            <a:endParaRPr lang="en-US" dirty="0"/>
          </a:p>
        </p:txBody>
      </p:sp>
      <p:pic>
        <p:nvPicPr>
          <p:cNvPr id="4" name="Picture 3">
            <a:extLst>
              <a:ext uri="{FF2B5EF4-FFF2-40B4-BE49-F238E27FC236}">
                <a16:creationId xmlns:a16="http://schemas.microsoft.com/office/drawing/2014/main" id="{C20B32BB-0460-49A5-AD7C-6DD6ED77FA19}"/>
              </a:ext>
            </a:extLst>
          </p:cNvPr>
          <p:cNvPicPr>
            <a:picLocks noChangeAspect="1"/>
          </p:cNvPicPr>
          <p:nvPr/>
        </p:nvPicPr>
        <p:blipFill>
          <a:blip r:embed="rId2"/>
          <a:stretch>
            <a:fillRect/>
          </a:stretch>
        </p:blipFill>
        <p:spPr>
          <a:xfrm>
            <a:off x="2124561" y="-452097"/>
            <a:ext cx="8257310" cy="2729132"/>
          </a:xfrm>
          <a:prstGeom prst="rect">
            <a:avLst/>
          </a:prstGeom>
        </p:spPr>
      </p:pic>
    </p:spTree>
    <p:extLst>
      <p:ext uri="{BB962C8B-B14F-4D97-AF65-F5344CB8AC3E}">
        <p14:creationId xmlns:p14="http://schemas.microsoft.com/office/powerpoint/2010/main" val="1606875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CCD2B-4B57-41E3-AF3C-F8CE7734B84F}"/>
              </a:ext>
            </a:extLst>
          </p:cNvPr>
          <p:cNvSpPr>
            <a:spLocks noGrp="1"/>
          </p:cNvSpPr>
          <p:nvPr>
            <p:ph type="title"/>
          </p:nvPr>
        </p:nvSpPr>
        <p:spPr/>
        <p:txBody>
          <a:bodyPr>
            <a:normAutofit/>
          </a:bodyPr>
          <a:lstStyle/>
          <a:p>
            <a:br>
              <a:rPr lang="en-US" sz="3200" dirty="0"/>
            </a:br>
            <a:endParaRPr lang="en-US" dirty="0"/>
          </a:p>
        </p:txBody>
      </p:sp>
      <p:sp>
        <p:nvSpPr>
          <p:cNvPr id="3" name="Content Placeholder 2">
            <a:extLst>
              <a:ext uri="{FF2B5EF4-FFF2-40B4-BE49-F238E27FC236}">
                <a16:creationId xmlns:a16="http://schemas.microsoft.com/office/drawing/2014/main" id="{DE169174-5AB5-43D8-A6DC-1A8EB70F5449}"/>
              </a:ext>
            </a:extLst>
          </p:cNvPr>
          <p:cNvSpPr>
            <a:spLocks noGrp="1"/>
          </p:cNvSpPr>
          <p:nvPr>
            <p:ph idx="1"/>
          </p:nvPr>
        </p:nvSpPr>
        <p:spPr/>
        <p:txBody>
          <a:bodyPr>
            <a:normAutofit fontScale="62500" lnSpcReduction="20000"/>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Expenses</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2020 Annual Meeting			   22,687.93</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Lobbying/ Ethics			     6,204.19</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TATS Scholarships			     3,000.00</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Jostens (HOF rings)			     1190.83</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Public Relations			     1,250.00</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2021 Annual Meeting			        800.00</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Board of Certification			        765.00</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Web Site			                    726.54</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Regional Meeting			        456.07</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Burkhart’s Accounting Firm		        200.00</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North Carolina Challenge		        176.51</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Operating costs (EC Badges)	                      84.12</a:t>
            </a:r>
          </a:p>
          <a:p>
            <a:pPr marL="0" marR="0" indent="457200">
              <a:spcBef>
                <a:spcPts val="0"/>
              </a:spcBef>
              <a:spcAft>
                <a:spcPts val="0"/>
              </a:spcAft>
            </a:pPr>
            <a:r>
              <a:rPr lang="en-US" sz="1800" dirty="0">
                <a:effectLst/>
                <a:latin typeface="Times New Roman" panose="02020603050405020304" pitchFamily="18" charset="0"/>
                <a:ea typeface="Times New Roman" panose="02020603050405020304" pitchFamily="18" charset="0"/>
              </a:rPr>
              <a:t>TN Secretary of State			          22.50</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indent="457200">
              <a:spcBef>
                <a:spcPts val="0"/>
              </a:spcBef>
              <a:spcAft>
                <a:spcPts val="0"/>
              </a:spcAft>
            </a:pPr>
            <a:r>
              <a:rPr lang="en-US" sz="1800" dirty="0">
                <a:effectLst/>
                <a:latin typeface="Arial Black" panose="020B0A04020102020204" pitchFamily="34" charset="0"/>
                <a:ea typeface="Times New Roman" panose="02020603050405020304" pitchFamily="18" charset="0"/>
              </a:rPr>
              <a:t>TOTALS						         $37,563.69</a:t>
            </a:r>
            <a:endParaRPr lang="en-US" sz="1800" dirty="0">
              <a:effectLst/>
              <a:latin typeface="Times New Roman" panose="02020603050405020304" pitchFamily="18" charset="0"/>
              <a:ea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C20B32BB-0460-49A5-AD7C-6DD6ED77FA19}"/>
              </a:ext>
            </a:extLst>
          </p:cNvPr>
          <p:cNvPicPr>
            <a:picLocks noChangeAspect="1"/>
          </p:cNvPicPr>
          <p:nvPr/>
        </p:nvPicPr>
        <p:blipFill>
          <a:blip r:embed="rId2"/>
          <a:stretch>
            <a:fillRect/>
          </a:stretch>
        </p:blipFill>
        <p:spPr>
          <a:xfrm>
            <a:off x="2124561" y="-452097"/>
            <a:ext cx="8257310" cy="2648450"/>
          </a:xfrm>
          <a:prstGeom prst="rect">
            <a:avLst/>
          </a:prstGeom>
        </p:spPr>
      </p:pic>
    </p:spTree>
    <p:extLst>
      <p:ext uri="{BB962C8B-B14F-4D97-AF65-F5344CB8AC3E}">
        <p14:creationId xmlns:p14="http://schemas.microsoft.com/office/powerpoint/2010/main" val="3703978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CCD2B-4B57-41E3-AF3C-F8CE7734B84F}"/>
              </a:ext>
            </a:extLst>
          </p:cNvPr>
          <p:cNvSpPr>
            <a:spLocks noGrp="1"/>
          </p:cNvSpPr>
          <p:nvPr>
            <p:ph type="title"/>
          </p:nvPr>
        </p:nvSpPr>
        <p:spPr/>
        <p:txBody>
          <a:bodyPr>
            <a:normAutofit/>
          </a:bodyPr>
          <a:lstStyle/>
          <a:p>
            <a:br>
              <a:rPr lang="en-US" sz="3200" dirty="0"/>
            </a:br>
            <a:endParaRPr lang="en-US" dirty="0"/>
          </a:p>
        </p:txBody>
      </p:sp>
      <p:sp>
        <p:nvSpPr>
          <p:cNvPr id="3" name="Content Placeholder 2">
            <a:extLst>
              <a:ext uri="{FF2B5EF4-FFF2-40B4-BE49-F238E27FC236}">
                <a16:creationId xmlns:a16="http://schemas.microsoft.com/office/drawing/2014/main" id="{DE169174-5AB5-43D8-A6DC-1A8EB70F5449}"/>
              </a:ext>
            </a:extLst>
          </p:cNvPr>
          <p:cNvSpPr>
            <a:spLocks noGrp="1"/>
          </p:cNvSpPr>
          <p:nvPr>
            <p:ph idx="1"/>
          </p:nvPr>
        </p:nvSpPr>
        <p:spPr/>
        <p:txBody>
          <a:bodyPr/>
          <a:lstStyle/>
          <a:p>
            <a:pPr marL="0" marR="0">
              <a:spcBef>
                <a:spcPts val="0"/>
              </a:spcBef>
              <a:spcAft>
                <a:spcPts val="0"/>
              </a:spcAft>
            </a:pPr>
            <a:r>
              <a:rPr lang="en-US" sz="1800" dirty="0">
                <a:effectLst/>
                <a:latin typeface="Arial Black" panose="020B0A04020102020204" pitchFamily="34" charset="0"/>
                <a:ea typeface="Times New Roman" panose="02020603050405020304" pitchFamily="18" charset="0"/>
              </a:rPr>
              <a:t>Ending Balance							$174,952.45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Location of Moneys</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Regions Bank Checking ACCT	            80,122,83</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Regions Bank- Savings ACCT		72,557.92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AG Edwards Investments			22,271.70</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r>
              <a:rPr lang="en-US" sz="1800" dirty="0">
                <a:effectLst/>
                <a:latin typeface="Times New Roman" panose="02020603050405020304" pitchFamily="18" charset="0"/>
                <a:ea typeface="Times New Roman" panose="02020603050405020304" pitchFamily="18" charset="0"/>
              </a:rPr>
              <a:t>	</a:t>
            </a:r>
            <a:r>
              <a:rPr lang="en-US" sz="1800" dirty="0">
                <a:effectLst/>
                <a:latin typeface="Arial Black" panose="020B0A04020102020204" pitchFamily="34" charset="0"/>
                <a:ea typeface="Times New Roman" panose="02020603050405020304" pitchFamily="18" charset="0"/>
                <a:cs typeface="Times New Roman" panose="02020603050405020304" pitchFamily="18" charset="0"/>
              </a:rPr>
              <a:t>TOTAL							$174,952.45	</a:t>
            </a:r>
            <a:endParaRPr lang="en-US" dirty="0"/>
          </a:p>
        </p:txBody>
      </p:sp>
      <p:pic>
        <p:nvPicPr>
          <p:cNvPr id="4" name="Picture 3">
            <a:extLst>
              <a:ext uri="{FF2B5EF4-FFF2-40B4-BE49-F238E27FC236}">
                <a16:creationId xmlns:a16="http://schemas.microsoft.com/office/drawing/2014/main" id="{C20B32BB-0460-49A5-AD7C-6DD6ED77FA19}"/>
              </a:ext>
            </a:extLst>
          </p:cNvPr>
          <p:cNvPicPr>
            <a:picLocks noChangeAspect="1"/>
          </p:cNvPicPr>
          <p:nvPr/>
        </p:nvPicPr>
        <p:blipFill>
          <a:blip r:embed="rId2"/>
          <a:stretch>
            <a:fillRect/>
          </a:stretch>
        </p:blipFill>
        <p:spPr>
          <a:xfrm>
            <a:off x="2124561" y="-475641"/>
            <a:ext cx="8257310" cy="2560320"/>
          </a:xfrm>
          <a:prstGeom prst="rect">
            <a:avLst/>
          </a:prstGeom>
        </p:spPr>
      </p:pic>
    </p:spTree>
    <p:extLst>
      <p:ext uri="{BB962C8B-B14F-4D97-AF65-F5344CB8AC3E}">
        <p14:creationId xmlns:p14="http://schemas.microsoft.com/office/powerpoint/2010/main" val="356311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9CEB9-63C4-4DBD-A047-17A13DD0E478}"/>
              </a:ext>
            </a:extLst>
          </p:cNvPr>
          <p:cNvSpPr>
            <a:spLocks noGrp="1"/>
          </p:cNvSpPr>
          <p:nvPr>
            <p:ph type="title"/>
          </p:nvPr>
        </p:nvSpPr>
        <p:spPr/>
        <p:txBody>
          <a:bodyPr/>
          <a:lstStyle/>
          <a:p>
            <a:endParaRPr lang="en-US" dirty="0"/>
          </a:p>
        </p:txBody>
      </p:sp>
      <p:pic>
        <p:nvPicPr>
          <p:cNvPr id="4" name="Picture 3">
            <a:extLst>
              <a:ext uri="{FF2B5EF4-FFF2-40B4-BE49-F238E27FC236}">
                <a16:creationId xmlns:a16="http://schemas.microsoft.com/office/drawing/2014/main" id="{A1C913D8-1527-4AB5-91D6-4CF57EC662BD}"/>
              </a:ext>
            </a:extLst>
          </p:cNvPr>
          <p:cNvPicPr>
            <a:picLocks noChangeAspect="1"/>
          </p:cNvPicPr>
          <p:nvPr/>
        </p:nvPicPr>
        <p:blipFill>
          <a:blip r:embed="rId2"/>
          <a:stretch>
            <a:fillRect/>
          </a:stretch>
        </p:blipFill>
        <p:spPr>
          <a:xfrm>
            <a:off x="2029229" y="-227761"/>
            <a:ext cx="7259781" cy="2259761"/>
          </a:xfrm>
          <a:prstGeom prst="rect">
            <a:avLst/>
          </a:prstGeom>
        </p:spPr>
      </p:pic>
      <p:sp>
        <p:nvSpPr>
          <p:cNvPr id="6" name="Content Placeholder 5">
            <a:extLst>
              <a:ext uri="{FF2B5EF4-FFF2-40B4-BE49-F238E27FC236}">
                <a16:creationId xmlns:a16="http://schemas.microsoft.com/office/drawing/2014/main" id="{D5B6492E-A0AC-4CB1-B493-7FE9B5E6352A}"/>
              </a:ext>
            </a:extLst>
          </p:cNvPr>
          <p:cNvSpPr>
            <a:spLocks noGrp="1"/>
          </p:cNvSpPr>
          <p:nvPr>
            <p:ph idx="1"/>
          </p:nvPr>
        </p:nvSpPr>
        <p:spPr/>
        <p:txBody>
          <a:bodyPr>
            <a:normAutofit fontScale="85000" lnSpcReduction="20000"/>
          </a:bodyPr>
          <a:lstStyle/>
          <a:p>
            <a:r>
              <a:rPr lang="en-US" dirty="0"/>
              <a:t>Committee Reports:</a:t>
            </a:r>
          </a:p>
          <a:p>
            <a:pPr lvl="1"/>
            <a:r>
              <a:rPr lang="en-US" dirty="0"/>
              <a:t>Communications</a:t>
            </a:r>
          </a:p>
          <a:p>
            <a:pPr lvl="1"/>
            <a:r>
              <a:rPr lang="en-US" dirty="0"/>
              <a:t>Corporate Relations</a:t>
            </a:r>
          </a:p>
          <a:p>
            <a:pPr lvl="1"/>
            <a:r>
              <a:rPr lang="en-US" dirty="0"/>
              <a:t>Ethics/Compliance</a:t>
            </a:r>
          </a:p>
          <a:p>
            <a:pPr lvl="1"/>
            <a:r>
              <a:rPr lang="en-US" dirty="0"/>
              <a:t>EDAC</a:t>
            </a:r>
          </a:p>
          <a:p>
            <a:pPr lvl="1"/>
            <a:r>
              <a:rPr lang="en-US" dirty="0"/>
              <a:t>Governmental Affairs</a:t>
            </a:r>
          </a:p>
          <a:p>
            <a:pPr lvl="1"/>
            <a:r>
              <a:rPr lang="en-US" dirty="0"/>
              <a:t>Secondary Schools</a:t>
            </a:r>
          </a:p>
          <a:p>
            <a:pPr lvl="1"/>
            <a:r>
              <a:rPr lang="en-US" dirty="0"/>
              <a:t>Reimbursement</a:t>
            </a:r>
          </a:p>
          <a:p>
            <a:pPr lvl="1"/>
            <a:r>
              <a:rPr lang="en-US" dirty="0"/>
              <a:t>Young Professionals</a:t>
            </a:r>
          </a:p>
          <a:p>
            <a:pPr lvl="1"/>
            <a:r>
              <a:rPr lang="en-US" dirty="0"/>
              <a:t>HOF</a:t>
            </a:r>
          </a:p>
          <a:p>
            <a:pPr lvl="1"/>
            <a:r>
              <a:rPr lang="en-US" dirty="0"/>
              <a:t>NATAPAC</a:t>
            </a:r>
          </a:p>
          <a:p>
            <a:pPr lvl="1"/>
            <a:endParaRPr lang="en-US" dirty="0"/>
          </a:p>
        </p:txBody>
      </p:sp>
    </p:spTree>
    <p:extLst>
      <p:ext uri="{BB962C8B-B14F-4D97-AF65-F5344CB8AC3E}">
        <p14:creationId xmlns:p14="http://schemas.microsoft.com/office/powerpoint/2010/main" val="3485904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9CEB9-63C4-4DBD-A047-17A13DD0E478}"/>
              </a:ext>
            </a:extLst>
          </p:cNvPr>
          <p:cNvSpPr>
            <a:spLocks noGrp="1"/>
          </p:cNvSpPr>
          <p:nvPr>
            <p:ph type="title"/>
          </p:nvPr>
        </p:nvSpPr>
        <p:spPr/>
        <p:txBody>
          <a:bodyPr/>
          <a:lstStyle/>
          <a:p>
            <a:endParaRPr lang="en-US" dirty="0"/>
          </a:p>
        </p:txBody>
      </p:sp>
      <p:pic>
        <p:nvPicPr>
          <p:cNvPr id="4" name="Picture 3">
            <a:extLst>
              <a:ext uri="{FF2B5EF4-FFF2-40B4-BE49-F238E27FC236}">
                <a16:creationId xmlns:a16="http://schemas.microsoft.com/office/drawing/2014/main" id="{A1C913D8-1527-4AB5-91D6-4CF57EC662BD}"/>
              </a:ext>
            </a:extLst>
          </p:cNvPr>
          <p:cNvPicPr>
            <a:picLocks noChangeAspect="1"/>
          </p:cNvPicPr>
          <p:nvPr/>
        </p:nvPicPr>
        <p:blipFill>
          <a:blip r:embed="rId2"/>
          <a:stretch>
            <a:fillRect/>
          </a:stretch>
        </p:blipFill>
        <p:spPr>
          <a:xfrm>
            <a:off x="1704109" y="-153436"/>
            <a:ext cx="7259781" cy="2243493"/>
          </a:xfrm>
          <a:prstGeom prst="rect">
            <a:avLst/>
          </a:prstGeom>
        </p:spPr>
      </p:pic>
      <p:sp>
        <p:nvSpPr>
          <p:cNvPr id="6" name="Content Placeholder 5">
            <a:extLst>
              <a:ext uri="{FF2B5EF4-FFF2-40B4-BE49-F238E27FC236}">
                <a16:creationId xmlns:a16="http://schemas.microsoft.com/office/drawing/2014/main" id="{D5B6492E-A0AC-4CB1-B493-7FE9B5E6352A}"/>
              </a:ext>
            </a:extLst>
          </p:cNvPr>
          <p:cNvSpPr>
            <a:spLocks noGrp="1"/>
          </p:cNvSpPr>
          <p:nvPr>
            <p:ph idx="1"/>
          </p:nvPr>
        </p:nvSpPr>
        <p:spPr/>
        <p:txBody>
          <a:bodyPr>
            <a:normAutofit fontScale="92500" lnSpcReduction="20000"/>
          </a:bodyPr>
          <a:lstStyle/>
          <a:p>
            <a:r>
              <a:rPr lang="en-US" dirty="0"/>
              <a:t>TATS lost BOC AP Status in 2020.  CEUs from 2020 are not affected by this.  We were able to reacquire our AP status in 2021.</a:t>
            </a:r>
          </a:p>
          <a:p>
            <a:r>
              <a:rPr lang="en-US" dirty="0"/>
              <a:t>NATA will be virtual this year.   Watch for further information from NATA.</a:t>
            </a:r>
          </a:p>
          <a:p>
            <a:r>
              <a:rPr lang="en-US" dirty="0"/>
              <a:t>Elections: Call for nominations will run April 15, 2021 for all TATS EB positions.</a:t>
            </a:r>
          </a:p>
          <a:p>
            <a:r>
              <a:rPr lang="en-US" dirty="0"/>
              <a:t>Practice act: Looking at language to modernize it for presentation to members in the next year and to legislature in 2023 </a:t>
            </a:r>
          </a:p>
          <a:p>
            <a:r>
              <a:rPr lang="en-US" dirty="0"/>
              <a:t>National Athletic Training Month:</a:t>
            </a:r>
          </a:p>
          <a:p>
            <a:pPr lvl="1"/>
            <a:r>
              <a:rPr lang="en-US" dirty="0"/>
              <a:t>Governor gave us a proclamation</a:t>
            </a:r>
          </a:p>
          <a:p>
            <a:pPr lvl="1"/>
            <a:r>
              <a:rPr lang="en-US" dirty="0"/>
              <a:t>Any efforts made on a local level to celebrate please notify TATS at TATS.comunication@gmail.com</a:t>
            </a:r>
          </a:p>
        </p:txBody>
      </p:sp>
    </p:spTree>
    <p:extLst>
      <p:ext uri="{BB962C8B-B14F-4D97-AF65-F5344CB8AC3E}">
        <p14:creationId xmlns:p14="http://schemas.microsoft.com/office/powerpoint/2010/main" val="1480757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9CEB9-63C4-4DBD-A047-17A13DD0E478}"/>
              </a:ext>
            </a:extLst>
          </p:cNvPr>
          <p:cNvSpPr>
            <a:spLocks noGrp="1"/>
          </p:cNvSpPr>
          <p:nvPr>
            <p:ph type="title"/>
          </p:nvPr>
        </p:nvSpPr>
        <p:spPr/>
        <p:txBody>
          <a:bodyPr/>
          <a:lstStyle/>
          <a:p>
            <a:endParaRPr lang="en-US" dirty="0"/>
          </a:p>
        </p:txBody>
      </p:sp>
      <p:pic>
        <p:nvPicPr>
          <p:cNvPr id="4" name="Picture 3">
            <a:extLst>
              <a:ext uri="{FF2B5EF4-FFF2-40B4-BE49-F238E27FC236}">
                <a16:creationId xmlns:a16="http://schemas.microsoft.com/office/drawing/2014/main" id="{A1C913D8-1527-4AB5-91D6-4CF57EC662BD}"/>
              </a:ext>
            </a:extLst>
          </p:cNvPr>
          <p:cNvPicPr>
            <a:picLocks noChangeAspect="1"/>
          </p:cNvPicPr>
          <p:nvPr/>
        </p:nvPicPr>
        <p:blipFill>
          <a:blip r:embed="rId2"/>
          <a:stretch>
            <a:fillRect/>
          </a:stretch>
        </p:blipFill>
        <p:spPr>
          <a:xfrm>
            <a:off x="1704109" y="-153436"/>
            <a:ext cx="7259781" cy="2243493"/>
          </a:xfrm>
          <a:prstGeom prst="rect">
            <a:avLst/>
          </a:prstGeom>
        </p:spPr>
      </p:pic>
      <p:sp>
        <p:nvSpPr>
          <p:cNvPr id="6" name="Content Placeholder 5">
            <a:extLst>
              <a:ext uri="{FF2B5EF4-FFF2-40B4-BE49-F238E27FC236}">
                <a16:creationId xmlns:a16="http://schemas.microsoft.com/office/drawing/2014/main" id="{D5B6492E-A0AC-4CB1-B493-7FE9B5E6352A}"/>
              </a:ext>
            </a:extLst>
          </p:cNvPr>
          <p:cNvSpPr>
            <a:spLocks noGrp="1"/>
          </p:cNvSpPr>
          <p:nvPr>
            <p:ph idx="1"/>
          </p:nvPr>
        </p:nvSpPr>
        <p:spPr/>
        <p:txBody>
          <a:bodyPr>
            <a:normAutofit fontScale="85000" lnSpcReduction="20000"/>
          </a:bodyPr>
          <a:lstStyle/>
          <a:p>
            <a:r>
              <a:rPr lang="en-US" dirty="0"/>
              <a:t>If you have any new business to propose or questions,  please contact TATS Leadership at </a:t>
            </a:r>
            <a:r>
              <a:rPr lang="en-US" dirty="0">
                <a:hlinkClick r:id="rId3"/>
              </a:rPr>
              <a:t>tatsleadership@gmail.com</a:t>
            </a:r>
            <a:r>
              <a:rPr lang="en-US" dirty="0"/>
              <a:t> or an individual EB member:</a:t>
            </a:r>
          </a:p>
          <a:p>
            <a:pPr lvl="1"/>
            <a:r>
              <a:rPr lang="en-US" dirty="0"/>
              <a:t>Peggy Bratt: </a:t>
            </a:r>
            <a:r>
              <a:rPr lang="en-US" dirty="0">
                <a:hlinkClick r:id="rId4"/>
              </a:rPr>
              <a:t>peggybrattatc@gmail.com</a:t>
            </a:r>
            <a:r>
              <a:rPr lang="en-US" dirty="0"/>
              <a:t>   865/216-8204</a:t>
            </a:r>
          </a:p>
          <a:p>
            <a:pPr lvl="1"/>
            <a:r>
              <a:rPr lang="en-US" dirty="0"/>
              <a:t>Mike </a:t>
            </a:r>
            <a:r>
              <a:rPr lang="en-US" dirty="0" err="1"/>
              <a:t>VanBruggen</a:t>
            </a:r>
            <a:r>
              <a:rPr lang="en-US" dirty="0"/>
              <a:t>: </a:t>
            </a:r>
            <a:r>
              <a:rPr lang="en-US" dirty="0">
                <a:hlinkClick r:id="rId5"/>
              </a:rPr>
              <a:t>mvanbruggen@cn.edu</a:t>
            </a:r>
            <a:r>
              <a:rPr lang="en-US" dirty="0"/>
              <a:t>  865/368-1687</a:t>
            </a:r>
          </a:p>
          <a:p>
            <a:pPr lvl="1"/>
            <a:r>
              <a:rPr lang="en-US" dirty="0"/>
              <a:t>Therese </a:t>
            </a:r>
            <a:r>
              <a:rPr lang="en-US" dirty="0" err="1"/>
              <a:t>Sparn</a:t>
            </a:r>
            <a:r>
              <a:rPr lang="en-US" dirty="0"/>
              <a:t>: </a:t>
            </a:r>
            <a:r>
              <a:rPr lang="en-US" dirty="0">
                <a:hlinkClick r:id="rId6"/>
              </a:rPr>
              <a:t>therese.sparn7@gmail.com</a:t>
            </a:r>
            <a:r>
              <a:rPr lang="en-US" dirty="0"/>
              <a:t>  931/624-0125</a:t>
            </a:r>
          </a:p>
          <a:p>
            <a:pPr lvl="1"/>
            <a:r>
              <a:rPr lang="en-US" dirty="0"/>
              <a:t>Jillian Keeler: </a:t>
            </a:r>
            <a:r>
              <a:rPr lang="en-US" dirty="0">
                <a:hlinkClick r:id="rId7"/>
              </a:rPr>
              <a:t>tats.communications@gmail.com</a:t>
            </a:r>
            <a:endParaRPr lang="en-US" dirty="0"/>
          </a:p>
          <a:p>
            <a:pPr lvl="1"/>
            <a:r>
              <a:rPr lang="en-US" dirty="0"/>
              <a:t>Grant Davis: </a:t>
            </a:r>
            <a:r>
              <a:rPr lang="en-US" dirty="0">
                <a:hlinkClick r:id="rId8"/>
              </a:rPr>
              <a:t>grant.h.davis@gmail.com</a:t>
            </a:r>
            <a:r>
              <a:rPr lang="en-US" dirty="0"/>
              <a:t>  865/806-1491</a:t>
            </a:r>
          </a:p>
          <a:p>
            <a:pPr lvl="1"/>
            <a:r>
              <a:rPr lang="en-US" dirty="0"/>
              <a:t>Brad </a:t>
            </a:r>
            <a:r>
              <a:rPr lang="en-US" dirty="0" err="1"/>
              <a:t>Rohling</a:t>
            </a:r>
            <a:r>
              <a:rPr lang="en-US" dirty="0"/>
              <a:t>:  </a:t>
            </a:r>
            <a:r>
              <a:rPr lang="en-US" dirty="0">
                <a:hlinkClick r:id="rId9"/>
              </a:rPr>
              <a:t>rohlingb@rcschools.net</a:t>
            </a:r>
            <a:r>
              <a:rPr lang="en-US" dirty="0"/>
              <a:t>  615/4731654</a:t>
            </a:r>
          </a:p>
          <a:p>
            <a:pPr lvl="1"/>
            <a:r>
              <a:rPr lang="en-US" dirty="0"/>
              <a:t>Thaddeus Avery:  </a:t>
            </a:r>
            <a:r>
              <a:rPr lang="en-US" dirty="0">
                <a:hlinkClick r:id="rId10"/>
              </a:rPr>
              <a:t>tavery@campbellclinic.com</a:t>
            </a:r>
            <a:r>
              <a:rPr lang="en-US" dirty="0"/>
              <a:t>  901/355-7256</a:t>
            </a:r>
          </a:p>
          <a:p>
            <a:pPr lvl="1"/>
            <a:endParaRPr lang="en-US" dirty="0"/>
          </a:p>
          <a:p>
            <a:r>
              <a:rPr lang="en-US" dirty="0"/>
              <a:t>Hopefully we will see you in person in March 2022 at Montgomery Bell State Park</a:t>
            </a:r>
          </a:p>
        </p:txBody>
      </p:sp>
    </p:spTree>
    <p:extLst>
      <p:ext uri="{BB962C8B-B14F-4D97-AF65-F5344CB8AC3E}">
        <p14:creationId xmlns:p14="http://schemas.microsoft.com/office/powerpoint/2010/main" val="366384558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196</TotalTime>
  <Words>640</Words>
  <Application>Microsoft Macintosh PowerPoint</Application>
  <PresentationFormat>Widescreen</PresentationFormat>
  <Paragraphs>79</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Gill Sans MT</vt:lpstr>
      <vt:lpstr>Lucida Calligraphy</vt:lpstr>
      <vt:lpstr>Times New Roman</vt:lpstr>
      <vt:lpstr>Gallery</vt:lpstr>
      <vt:lpstr>30th Annual Meeting and Symposium</vt:lpstr>
      <vt:lpstr> </vt:lpstr>
      <vt:lpstr> </vt:lpstr>
      <vt:lpstr> </vt:lpstr>
      <vt:lpst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30th Annual Meeting and Symposium</dc:title>
  <dc:creator>Peggy Bratt</dc:creator>
  <cp:lastModifiedBy>Microsoft Office User</cp:lastModifiedBy>
  <cp:revision>20</cp:revision>
  <dcterms:created xsi:type="dcterms:W3CDTF">2021-03-21T21:53:25Z</dcterms:created>
  <dcterms:modified xsi:type="dcterms:W3CDTF">2021-03-28T17:11:19Z</dcterms:modified>
</cp:coreProperties>
</file>